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0" r:id="rId7"/>
    <p:sldId id="271" r:id="rId8"/>
    <p:sldId id="283" r:id="rId9"/>
    <p:sldId id="284" r:id="rId10"/>
    <p:sldId id="272" r:id="rId11"/>
    <p:sldId id="274" r:id="rId12"/>
    <p:sldId id="281" r:id="rId13"/>
    <p:sldId id="279" r:id="rId14"/>
    <p:sldId id="275" r:id="rId15"/>
    <p:sldId id="276" r:id="rId16"/>
    <p:sldId id="258" r:id="rId17"/>
    <p:sldId id="280" r:id="rId18"/>
    <p:sldId id="277" r:id="rId19"/>
    <p:sldId id="28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2016/04/06/create-ideate-and-collaborate-build-apps-powered-by-windows-ink/" TargetMode="External"/><Relationship Id="rId2" Type="http://schemas.openxmlformats.org/officeDocument/2006/relationships/hyperlink" Target="https://blogs.windows.com/windowsexperience/2016/03/30/the-future-of-pen-windows-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spoweruser.com/microsoft-introduces-bot-framework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ev.bo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hyperlink" Target="http://blogs.microsoft.com/iot/2016/04/04/azure-iot-at-build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azure.microsoft.com/en-us/blog/microsoft-announces-two-new-offerings-to-streamline-iot-managemen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crosoft.com/microsoft-hololens/en-us/develop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6/01/19/asp-net-5-is-dead-introducing-asp-net-core-1-0-and-net-core-1-0/" TargetMode="External"/><Relationship Id="rId2" Type="http://schemas.openxmlformats.org/officeDocument/2006/relationships/hyperlink" Target="https://github.com/dotnet/cor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service-fabric-overview/" TargetMode="External"/><Relationship Id="rId2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apis" TargetMode="External"/><Relationship Id="rId2" Type="http://schemas.openxmlformats.org/officeDocument/2006/relationships/hyperlink" Target="https://azure.microsoft.com/en-in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Microsoft/ProjectOxford-clientsd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1691" TargetMode="External"/><Relationship Id="rId2" Type="http://schemas.openxmlformats.org/officeDocument/2006/relationships/hyperlink" Target="https://msdn.microsoft.com/windows/uwp/porting/desktop-to-uwp-run-desktop-app-conve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hannel9.msdn.com/events/build/2016/p5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features/xamarin-vs.aspx" TargetMode="External"/><Relationship Id="rId2" Type="http://schemas.openxmlformats.org/officeDocument/2006/relationships/hyperlink" Target="https://blog.xamarin.com/xamarin-for-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s.office.com/2016/03/31/office-at-build-2016-new-opportunities-for-developer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88" TargetMode="External"/><Relationship Id="rId2" Type="http://schemas.openxmlformats.org/officeDocument/2006/relationships/hyperlink" Target="https://blogs.windows.com/buildingapps/2016/03/30/run-bash-on-ubuntu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blogs.windows.com/windowsexperience/2016/03/30/windows-10-anniversary-update-brings-new-experiences-and-developer-opportunit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//Build – The Good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and One Half 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93270"/>
            <a:ext cx="9905999" cy="40344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Increase productivity by incorporating writing (inking) into the computing experience (70% of people spend more than 1 hour a day using a pen)</a:t>
            </a:r>
          </a:p>
          <a:p>
            <a:r>
              <a:rPr lang="en-US" dirty="0"/>
              <a:t>An all-new experience that enables writing on a device as if it was on paper; creating notes, drawing on a whiteboard, and sharing “analog thoughts”</a:t>
            </a:r>
          </a:p>
          <a:p>
            <a:r>
              <a:rPr lang="en-US" dirty="0"/>
              <a:t>Part of Windows 10 Anniversary Update (expected in Summer 2016 for CB)</a:t>
            </a:r>
          </a:p>
          <a:p>
            <a:r>
              <a:rPr lang="en-US" dirty="0"/>
              <a:t>Windows Ink is integrated into apps like Maps, Microsoft Edge, and Office</a:t>
            </a:r>
          </a:p>
          <a:p>
            <a:r>
              <a:rPr lang="en-US" dirty="0"/>
              <a:t>Microsoft also announced a partnership with Wacom to create and produce Windows Ink capable solutions for the ecosystem</a:t>
            </a:r>
          </a:p>
          <a:p>
            <a:r>
              <a:rPr lang="en-US" dirty="0"/>
              <a:t>Simultaneous pen and touch is turned on by default, an app can receive both touch and pen input streams via existing Windows Pointer APIs (WM_POINTER and </a:t>
            </a:r>
            <a:r>
              <a:rPr lang="en-US" dirty="0" err="1"/>
              <a:t>PointerPoint</a:t>
            </a:r>
            <a:r>
              <a:rPr lang="en-US" dirty="0"/>
              <a:t> for Win32 &amp; UWP).</a:t>
            </a:r>
          </a:p>
          <a:p>
            <a:r>
              <a:rPr lang="en-US" dirty="0"/>
              <a:t>Leverage Windows Ink to handle input types by using </a:t>
            </a:r>
            <a:r>
              <a:rPr lang="en-US" dirty="0" err="1"/>
              <a:t>InkPresenter</a:t>
            </a:r>
            <a:r>
              <a:rPr lang="en-US" dirty="0"/>
              <a:t>, </a:t>
            </a:r>
            <a:r>
              <a:rPr lang="en-US" dirty="0" err="1"/>
              <a:t>CoreWetStrokeUpdatedSource</a:t>
            </a:r>
            <a:r>
              <a:rPr lang="en-US" dirty="0"/>
              <a:t> to manipulate ink, as well as </a:t>
            </a:r>
            <a:r>
              <a:rPr lang="en-US" dirty="0" err="1"/>
              <a:t>GestureRecognizer</a:t>
            </a:r>
            <a:r>
              <a:rPr lang="en-US" dirty="0"/>
              <a:t> to detect and process touch gestures.</a:t>
            </a:r>
          </a:p>
          <a:p>
            <a:r>
              <a:rPr lang="en-US" dirty="0">
                <a:hlinkClick r:id="rId2"/>
              </a:rPr>
              <a:t>https://blogs.windows.com/windowsexperience/2016/03/30/the-future-of-pen-windows-ink/</a:t>
            </a:r>
            <a:endParaRPr lang="en-US" dirty="0"/>
          </a:p>
          <a:p>
            <a:r>
              <a:rPr lang="en-US" dirty="0">
                <a:hlinkClick r:id="rId3"/>
              </a:rPr>
              <a:t>https://blogs.windows.com/buildingapps/2016/04/06/create-ideate-and-collaborate-build-apps-powered-by-windows-ink/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9" y="505223"/>
            <a:ext cx="3371513" cy="18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&amp; Conversation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Microsoft is planning on conversational bots as the future of computing, and the next big platform to be tackled by technology</a:t>
            </a:r>
          </a:p>
          <a:p>
            <a:pPr lvl="1"/>
            <a:r>
              <a:rPr lang="en-US" dirty="0"/>
              <a:t>Can replace web interfaces that currently use forms to gather information and instead leverage a conversation approach to gather the same information</a:t>
            </a:r>
          </a:p>
          <a:p>
            <a:r>
              <a:rPr lang="en-US" dirty="0"/>
              <a:t>The inorganic processes through which we use computers now, will one day be replaced with ordinary conversations powered via bots (“conversation as a platform”)</a:t>
            </a:r>
          </a:p>
          <a:p>
            <a:r>
              <a:rPr lang="en-US" dirty="0"/>
              <a:t>Microsoft has announced the Microsoft Bot Framework, which is a toolkit that allows developers to create </a:t>
            </a:r>
            <a:r>
              <a:rPr lang="en-US" dirty="0" err="1"/>
              <a:t>chatbots</a:t>
            </a:r>
            <a:r>
              <a:rPr lang="en-US" dirty="0"/>
              <a:t> to replace traditional interfaces</a:t>
            </a:r>
          </a:p>
          <a:p>
            <a:r>
              <a:rPr lang="en-US" dirty="0"/>
              <a:t>Leverages conversation, AI, analytics and the power of the web to connect experiences together that drive the bots to interact with the user.</a:t>
            </a:r>
          </a:p>
          <a:p>
            <a:r>
              <a:rPr lang="en-US" dirty="0">
                <a:hlinkClick r:id="rId2"/>
              </a:rPr>
              <a:t>https://dev.botframework.com/</a:t>
            </a:r>
            <a:endParaRPr lang="en-US" dirty="0"/>
          </a:p>
          <a:p>
            <a:r>
              <a:rPr lang="en-US" u="sng" dirty="0">
                <a:hlinkClick r:id="rId3"/>
              </a:rPr>
              <a:t>http://mspoweruser.com/microsoft-introduces-bot-framework/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3511" y="466119"/>
            <a:ext cx="4533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0" y="5059285"/>
            <a:ext cx="976043" cy="976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63" y="5051706"/>
            <a:ext cx="837098" cy="1029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479" y="5051706"/>
            <a:ext cx="631661" cy="10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</a:t>
            </a:r>
            <a:r>
              <a:rPr lang="en-US" dirty="0" err="1" smtClean="0"/>
              <a:t>CodING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XBox</a:t>
            </a:r>
            <a:r>
              <a:rPr lang="en-US" dirty="0"/>
              <a:t> Dev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XBox</a:t>
            </a:r>
            <a:r>
              <a:rPr lang="en-US" dirty="0"/>
              <a:t> Dev Mode will help developers create apps or games for the Xbox One (unlocks the </a:t>
            </a:r>
            <a:r>
              <a:rPr lang="en-US" dirty="0" err="1"/>
              <a:t>XBox</a:t>
            </a:r>
            <a:r>
              <a:rPr lang="en-US" dirty="0"/>
              <a:t> retail to use for development &amp; testing)</a:t>
            </a:r>
          </a:p>
          <a:p>
            <a:r>
              <a:rPr lang="en-US" dirty="0"/>
              <a:t>Build &amp; experiment with UWP to test apps and games in a living room scenario</a:t>
            </a:r>
          </a:p>
          <a:p>
            <a:r>
              <a:rPr lang="en-US" dirty="0"/>
              <a:t>Beginning with Windows 10 Anniversary Update (summer 2016), Xbox &amp; Windows store will be unified</a:t>
            </a:r>
          </a:p>
          <a:p>
            <a:r>
              <a:rPr lang="en-US" dirty="0"/>
              <a:t>Anniversary Update will also bring Cortana to </a:t>
            </a:r>
            <a:r>
              <a:rPr lang="en-US" dirty="0" err="1"/>
              <a:t>XBox</a:t>
            </a:r>
            <a:r>
              <a:rPr lang="en-US" dirty="0"/>
              <a:t>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57" y="366567"/>
            <a:ext cx="3691778" cy="1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Starter Kits announcement </a:t>
            </a:r>
          </a:p>
          <a:p>
            <a:pPr lvl="1"/>
            <a:r>
              <a:rPr lang="en-US" dirty="0"/>
              <a:t>5 new kits to make </a:t>
            </a:r>
            <a:r>
              <a:rPr lang="en-US" dirty="0" err="1"/>
              <a:t>IoT</a:t>
            </a:r>
            <a:r>
              <a:rPr lang="en-US" dirty="0"/>
              <a:t> more accessible</a:t>
            </a:r>
          </a:p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Gateway SDK in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Enables developers to build &amp; deploy modules for edge intelligence to optimize and process data before it’s sent to the cloud</a:t>
            </a:r>
          </a:p>
          <a:p>
            <a:r>
              <a:rPr lang="en-US" dirty="0"/>
              <a:t>Device Management in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Admins can enroll, view status &amp; health, organize, control access, update firmware &amp; software, and configure </a:t>
            </a:r>
            <a:r>
              <a:rPr lang="en-US" dirty="0" err="1"/>
              <a:t>IoT</a:t>
            </a:r>
            <a:r>
              <a:rPr lang="en-US" dirty="0"/>
              <a:t> devices (uses the LWM2M protocol)</a:t>
            </a:r>
          </a:p>
          <a:p>
            <a:r>
              <a:rPr lang="en-US" dirty="0">
                <a:hlinkClick r:id="rId2"/>
              </a:rPr>
              <a:t>http://blogs.microsoft.com/iot/2016/04/04/azure-iot-at-build-2016/</a:t>
            </a:r>
            <a:endParaRPr lang="en-US" dirty="0"/>
          </a:p>
          <a:p>
            <a:r>
              <a:rPr lang="en-US" dirty="0">
                <a:hlinkClick r:id="rId3"/>
              </a:rPr>
              <a:t>https://azure.microsoft.com/en-us/develop/iot/starter-kits/</a:t>
            </a:r>
            <a:endParaRPr lang="en-US" dirty="0"/>
          </a:p>
          <a:p>
            <a:r>
              <a:rPr lang="en-US" dirty="0">
                <a:hlinkClick r:id="rId4"/>
              </a:rPr>
              <a:t>https://azure.microsoft.com/en-us/blog/microsoft-announces-two-new-offerings-to-streamline-iot-management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86" y="338231"/>
            <a:ext cx="2181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wave of </a:t>
            </a:r>
            <a:r>
              <a:rPr lang="en-US" dirty="0" err="1"/>
              <a:t>Hololens</a:t>
            </a:r>
            <a:r>
              <a:rPr lang="en-US" dirty="0"/>
              <a:t> devices (Developer Edition) are shipping to developers!</a:t>
            </a:r>
          </a:p>
          <a:p>
            <a:pPr lvl="1"/>
            <a:r>
              <a:rPr lang="en-US" dirty="0"/>
              <a:t>Costs $3,000</a:t>
            </a:r>
          </a:p>
          <a:p>
            <a:pPr lvl="1"/>
            <a:r>
              <a:rPr lang="en-US" dirty="0"/>
              <a:t>Requires Windows Insider</a:t>
            </a:r>
          </a:p>
          <a:p>
            <a:pPr lvl="1"/>
            <a:r>
              <a:rPr lang="en-US" dirty="0"/>
              <a:t>must apply to get into program</a:t>
            </a:r>
          </a:p>
          <a:p>
            <a:r>
              <a:rPr lang="en-US" dirty="0">
                <a:hlinkClick r:id="rId2"/>
              </a:rPr>
              <a:t>https://www.microsoft.com/microsoft-hololens/en-us/developers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5" y="272848"/>
            <a:ext cx="3456293" cy="190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12" y="4704864"/>
            <a:ext cx="1606041" cy="193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78" y="4821787"/>
            <a:ext cx="1133475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42" y="4755561"/>
            <a:ext cx="2756139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CORE is a slimmed down version of .NET Framework</a:t>
            </a:r>
          </a:p>
          <a:p>
            <a:r>
              <a:rPr lang="en-US" dirty="0" smtClean="0"/>
              <a:t>Designed to run on Windows/Linux/Mac</a:t>
            </a:r>
          </a:p>
          <a:p>
            <a:r>
              <a:rPr lang="en-US" dirty="0" smtClean="0"/>
              <a:t>ASP.NET CORE 1 is ASP.NET built on .NET Core (</a:t>
            </a:r>
            <a:r>
              <a:rPr lang="en-US" dirty="0" err="1" smtClean="0"/>
              <a:t>kinda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github.com/dotnet/core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https://blogs.msdn.microsoft.com/webdev/2016/01/19/asp-net-5-is-dead-introducing-asp-net-core-1-0-and-net-core-1-0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and Maintain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Target Azure, AWS, Linux, Windows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https://azure.microsoft.com/en-us/services/service-fabric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https://azure.microsoft.com/en-us/documentation/articles/service-fabric-overview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48" y="618518"/>
            <a:ext cx="1558953" cy="23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Cognitive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82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Enable natural and contextual interactions</a:t>
            </a:r>
            <a:br>
              <a:rPr lang="en-US" dirty="0"/>
            </a:br>
            <a:r>
              <a:rPr lang="en-US" dirty="0"/>
              <a:t>with tools that augment user’s experiences by leveraging</a:t>
            </a:r>
            <a:br>
              <a:rPr lang="en-US" dirty="0"/>
            </a:br>
            <a:r>
              <a:rPr lang="en-US" dirty="0"/>
              <a:t>machine-based AI</a:t>
            </a:r>
          </a:p>
          <a:p>
            <a:r>
              <a:rPr lang="en-US" dirty="0"/>
              <a:t>Build apps with powerful algorithms by literally using a few lines of code </a:t>
            </a:r>
            <a:br>
              <a:rPr lang="en-US" dirty="0"/>
            </a:br>
            <a:r>
              <a:rPr lang="en-US" dirty="0"/>
              <a:t>that work across devices and platforms (iOS, Android, Windows)</a:t>
            </a:r>
          </a:p>
          <a:p>
            <a:r>
              <a:rPr lang="en-US" dirty="0"/>
              <a:t>Microsoft provides APIs (currently in Preview) for:</a:t>
            </a:r>
          </a:p>
          <a:p>
            <a:pPr lvl="1"/>
            <a:r>
              <a:rPr lang="en-US" dirty="0"/>
              <a:t>Vision (Computer, Emotion, Face and Video)</a:t>
            </a:r>
          </a:p>
          <a:p>
            <a:pPr lvl="1"/>
            <a:r>
              <a:rPr lang="en-US" dirty="0"/>
              <a:t>Speech (speech to text and back, recognition)</a:t>
            </a:r>
          </a:p>
          <a:p>
            <a:pPr lvl="1"/>
            <a:r>
              <a:rPr lang="en-US" dirty="0"/>
              <a:t>Language (spell check, understanding, analysis, text, model)</a:t>
            </a:r>
          </a:p>
          <a:p>
            <a:pPr lvl="1"/>
            <a:r>
              <a:rPr lang="en-US" dirty="0"/>
              <a:t>Knowledge (academics, linking, exploration, recommendations)</a:t>
            </a:r>
          </a:p>
          <a:p>
            <a:pPr lvl="1"/>
            <a:r>
              <a:rPr lang="en-US" dirty="0"/>
              <a:t>Search (autosuggest, image, news, video, web)</a:t>
            </a:r>
          </a:p>
          <a:p>
            <a:r>
              <a:rPr lang="en-US" u="sng" dirty="0">
                <a:hlinkClick r:id="rId2"/>
              </a:rPr>
              <a:t>https://azure.microsoft.com/en-in/services/cognitive-services/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https://www.microsoft.com/cognitive-services/en-us/apis</a:t>
            </a:r>
            <a:r>
              <a:rPr lang="en-US" dirty="0"/>
              <a:t> </a:t>
            </a:r>
          </a:p>
          <a:p>
            <a:r>
              <a:rPr lang="en-US" u="sng" dirty="0">
                <a:hlinkClick r:id="rId4"/>
              </a:rPr>
              <a:t>https://github.com/Microsoft/ProjectOxford-clientsdk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753" y="1048706"/>
            <a:ext cx="2813050" cy="2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8895"/>
            <a:ext cx="9905998" cy="744117"/>
          </a:xfrm>
        </p:spPr>
        <p:txBody>
          <a:bodyPr/>
          <a:lstStyle/>
          <a:p>
            <a:r>
              <a:rPr lang="en-US" dirty="0" smtClean="0"/>
              <a:t>Top ANNOUCEMENTS At //Build/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3693"/>
            <a:ext cx="9905999" cy="516045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Desktop App Converter</a:t>
            </a:r>
          </a:p>
          <a:p>
            <a:r>
              <a:rPr lang="en-US" dirty="0" err="1"/>
              <a:t>Xamarin</a:t>
            </a:r>
            <a:r>
              <a:rPr lang="en-US" dirty="0"/>
              <a:t>/Visual Studio integration &amp; Open Source </a:t>
            </a:r>
            <a:r>
              <a:rPr lang="en-US" dirty="0" smtClean="0"/>
              <a:t>announcement</a:t>
            </a:r>
          </a:p>
          <a:p>
            <a:r>
              <a:rPr lang="en-US" dirty="0"/>
              <a:t>Office opportunities for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Ubuntu </a:t>
            </a:r>
            <a:r>
              <a:rPr lang="en-US" dirty="0"/>
              <a:t>&amp; Bash on Windows</a:t>
            </a:r>
          </a:p>
          <a:p>
            <a:r>
              <a:rPr lang="en-US" dirty="0"/>
              <a:t>Windows 10 Anniversary Update</a:t>
            </a:r>
          </a:p>
          <a:p>
            <a:r>
              <a:rPr lang="en-US" dirty="0"/>
              <a:t>Digital </a:t>
            </a:r>
            <a:r>
              <a:rPr lang="en-US" dirty="0" smtClean="0"/>
              <a:t>Ink</a:t>
            </a:r>
          </a:p>
          <a:p>
            <a:r>
              <a:rPr lang="en-US" dirty="0" smtClean="0"/>
              <a:t>Bots &amp; Conversation (User Experience)</a:t>
            </a:r>
          </a:p>
          <a:p>
            <a:r>
              <a:rPr lang="en-US" dirty="0"/>
              <a:t>Xbox development </a:t>
            </a:r>
            <a:r>
              <a:rPr lang="en-US" dirty="0" smtClean="0"/>
              <a:t>mode</a:t>
            </a:r>
          </a:p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announcement(s)</a:t>
            </a:r>
          </a:p>
          <a:p>
            <a:r>
              <a:rPr lang="en-US" dirty="0"/>
              <a:t>HoloLens shipping to developers</a:t>
            </a:r>
          </a:p>
          <a:p>
            <a:r>
              <a:rPr lang="en-US" dirty="0" smtClean="0"/>
              <a:t>.NET Core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Microsoft Cognitive Services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5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App 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Desktop App Converter (previously known as Project Centennial) allows developers to bring their desktop apps to Universal Windows Platform (UWP)</a:t>
            </a:r>
          </a:p>
          <a:p>
            <a:pPr lvl="1"/>
            <a:r>
              <a:rPr lang="en-US" dirty="0"/>
              <a:t>Convert Win32 &amp; .NET desktop apps to </a:t>
            </a:r>
            <a:r>
              <a:rPr lang="en-US" dirty="0" smtClean="0"/>
              <a:t>UWP</a:t>
            </a:r>
          </a:p>
          <a:p>
            <a:r>
              <a:rPr lang="en-US" dirty="0" smtClean="0"/>
              <a:t>It </a:t>
            </a:r>
            <a:r>
              <a:rPr lang="en-US" dirty="0"/>
              <a:t>converts a desktop Windows installer such as MSI or exe to an </a:t>
            </a:r>
            <a:r>
              <a:rPr lang="en-US" dirty="0" err="1"/>
              <a:t>AppX</a:t>
            </a:r>
            <a:r>
              <a:rPr lang="en-US" dirty="0"/>
              <a:t> package that can be deployed to a Windows 10 desktop</a:t>
            </a:r>
          </a:p>
          <a:p>
            <a:r>
              <a:rPr lang="en-US" dirty="0">
                <a:hlinkClick r:id="rId2"/>
              </a:rPr>
              <a:t>https://msdn.microsoft.com/windows/uwp/porting/desktop-to-uwp-run-desktop-app-converter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https://www.microsoft.com/en-us/download/details.aspx?id=51691</a:t>
            </a:r>
            <a:endParaRPr lang="en-US" dirty="0"/>
          </a:p>
          <a:p>
            <a:r>
              <a:rPr lang="en-US" dirty="0">
                <a:hlinkClick r:id="rId4"/>
              </a:rPr>
              <a:t>https://channel9.msdn.com/events/build/2016/p504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80" y="215975"/>
            <a:ext cx="2851031" cy="1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164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– Oh Hell Yeah!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04682"/>
            <a:ext cx="9905999" cy="41865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Allows Windows developers using .NET the native ability inside Visual Studio to write applications to Android and iOS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Xamarin’s</a:t>
            </a:r>
            <a:r>
              <a:rPr lang="en-US" dirty="0"/>
              <a:t> SDK, </a:t>
            </a:r>
            <a:r>
              <a:rPr lang="en-US" dirty="0" err="1"/>
              <a:t>devs</a:t>
            </a:r>
            <a:r>
              <a:rPr lang="en-US" dirty="0"/>
              <a:t> use </a:t>
            </a:r>
            <a:r>
              <a:rPr lang="en-US" dirty="0" smtClean="0"/>
              <a:t>F# and/</a:t>
            </a:r>
            <a:r>
              <a:rPr lang="en-US" dirty="0"/>
              <a:t>o</a:t>
            </a:r>
            <a:r>
              <a:rPr lang="en-US" dirty="0" smtClean="0"/>
              <a:t>r C</a:t>
            </a:r>
            <a:r>
              <a:rPr lang="en-US" dirty="0"/>
              <a:t># to write apps that run on Apple &amp; Google’s mobile platform</a:t>
            </a:r>
          </a:p>
          <a:p>
            <a:r>
              <a:rPr lang="en-US" dirty="0"/>
              <a:t>Microsoft acquired </a:t>
            </a:r>
            <a:r>
              <a:rPr lang="en-US" dirty="0" err="1"/>
              <a:t>Xamarin</a:t>
            </a:r>
            <a:r>
              <a:rPr lang="en-US" dirty="0"/>
              <a:t> earlier this year and is including it in Visual Studio at no additional cost</a:t>
            </a:r>
          </a:p>
          <a:p>
            <a:r>
              <a:rPr lang="en-US" dirty="0"/>
              <a:t>Microsoft is releasing </a:t>
            </a:r>
            <a:r>
              <a:rPr lang="en-US" dirty="0" err="1"/>
              <a:t>Xamarin</a:t>
            </a:r>
            <a:r>
              <a:rPr lang="en-US" dirty="0"/>
              <a:t> Studio (Mac app) for free as a community edition (to match VS Community Edition for the PC)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will be Microsoft’s permanent product for the Mac IDE</a:t>
            </a:r>
          </a:p>
          <a:p>
            <a:pPr lvl="1"/>
            <a:r>
              <a:rPr lang="en-US" dirty="0"/>
              <a:t>This is in addition to Visual Studio Code (free cross-platform editor for Windows, Mac &amp; Linux)</a:t>
            </a:r>
          </a:p>
          <a:p>
            <a:r>
              <a:rPr lang="en-US" dirty="0"/>
              <a:t>Contributed the Mono Project to the .NET Foundation &amp; will be re-released under the MIT license.</a:t>
            </a:r>
          </a:p>
          <a:p>
            <a:pPr lvl="1"/>
            <a:r>
              <a:rPr lang="en-US" dirty="0"/>
              <a:t>Will also open source the </a:t>
            </a:r>
            <a:r>
              <a:rPr lang="en-US" dirty="0" err="1"/>
              <a:t>Xamarin</a:t>
            </a:r>
            <a:r>
              <a:rPr lang="en-US" dirty="0"/>
              <a:t> SDKs for Android, iOS and Mac (includes native API bindings and basic command-like tools)</a:t>
            </a:r>
          </a:p>
          <a:p>
            <a:r>
              <a:rPr lang="en-US" dirty="0">
                <a:hlinkClick r:id="rId2"/>
              </a:rPr>
              <a:t>https://blog.xamarin.com/xamarin-for-all/</a:t>
            </a:r>
            <a:endParaRPr lang="en-US" dirty="0"/>
          </a:p>
          <a:p>
            <a:r>
              <a:rPr lang="en-US" dirty="0">
                <a:hlinkClick r:id="rId3"/>
              </a:rPr>
              <a:t>https://www.visualstudio.com/en-us/features/xamarin-vs.aspx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68" y="223586"/>
            <a:ext cx="2195943" cy="13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Build smarter apps with Microsoft Graph and Office 365</a:t>
            </a:r>
          </a:p>
          <a:p>
            <a:pPr lvl="1"/>
            <a:r>
              <a:rPr lang="en-US" dirty="0"/>
              <a:t>Developers can use Microsoft Graph to access a user’s OOF and recent email attachments, new APIs to return “relevant documents” and suggestions for meeting times based on real-time calendar availability</a:t>
            </a:r>
          </a:p>
          <a:p>
            <a:pPr lvl="1"/>
            <a:r>
              <a:rPr lang="en-US" dirty="0"/>
              <a:t>OneDrive file picker makes it easy to access O365 data</a:t>
            </a:r>
          </a:p>
          <a:p>
            <a:r>
              <a:rPr lang="en-US" dirty="0"/>
              <a:t>Add-ins support for Office for Mac</a:t>
            </a:r>
          </a:p>
          <a:p>
            <a:r>
              <a:rPr lang="en-US" dirty="0"/>
              <a:t>Engage users through conversation</a:t>
            </a:r>
          </a:p>
          <a:p>
            <a:pPr lvl="1"/>
            <a:r>
              <a:rPr lang="en-US" dirty="0"/>
              <a:t>Skype Web SDK</a:t>
            </a:r>
          </a:p>
          <a:p>
            <a:pPr lvl="1"/>
            <a:r>
              <a:rPr lang="en-US" dirty="0"/>
              <a:t>Skype for Business App SDK</a:t>
            </a:r>
          </a:p>
          <a:p>
            <a:pPr lvl="1"/>
            <a:r>
              <a:rPr lang="en-US" dirty="0"/>
              <a:t>Office 365 Connectors (see separate slide in this presentation)</a:t>
            </a:r>
          </a:p>
          <a:p>
            <a:r>
              <a:rPr lang="en-US" dirty="0">
                <a:hlinkClick r:id="rId2"/>
              </a:rPr>
              <a:t>https://blogs.office.com/2016/03/31/office-at-build-2016-new-opportunities-for-developers/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8" y="618518"/>
            <a:ext cx="2810183" cy="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1954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Ubuntu user-mode binaries provided by Canonical </a:t>
            </a:r>
            <a:br>
              <a:rPr lang="en-US" dirty="0"/>
            </a:br>
            <a:r>
              <a:rPr lang="en-US" dirty="0"/>
              <a:t>to bring Bash to the Windows environment</a:t>
            </a:r>
          </a:p>
          <a:p>
            <a:r>
              <a:rPr lang="en-US" dirty="0"/>
              <a:t>Makes it easier to run open-source tools on Windows (since many of the open source tools rely on Linux command-line)</a:t>
            </a:r>
          </a:p>
          <a:p>
            <a:r>
              <a:rPr lang="en-US" dirty="0"/>
              <a:t>Called the Windows Subsystem for Linux (WSL)</a:t>
            </a:r>
          </a:p>
          <a:p>
            <a:r>
              <a:rPr lang="en-US" dirty="0"/>
              <a:t>Can run command-line tools like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awk</a:t>
            </a:r>
            <a:r>
              <a:rPr lang="en-US" dirty="0"/>
              <a:t>, grep and works great with Linux-first tools like Ruby, </a:t>
            </a:r>
            <a:r>
              <a:rPr lang="en-US" dirty="0" err="1"/>
              <a:t>Git</a:t>
            </a:r>
            <a:r>
              <a:rPr lang="en-US" dirty="0"/>
              <a:t>, Python, etc.</a:t>
            </a:r>
          </a:p>
          <a:p>
            <a:r>
              <a:rPr lang="en-US" dirty="0"/>
              <a:t>Currently in Beta and requires running Windows 10 (build 14316) and part of the Windows Insider Program’s Fast ring.</a:t>
            </a:r>
          </a:p>
          <a:p>
            <a:r>
              <a:rPr lang="en-US" dirty="0">
                <a:hlinkClick r:id="rId2"/>
              </a:rPr>
              <a:t>https://blogs.windows.com/buildingapps/2016/03/30/run-bash-on-ubuntu-on-windows/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21" y="376979"/>
            <a:ext cx="3247701" cy="20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Anniversary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271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Will be available Summer 2016 as part of CB, CBB will </a:t>
            </a:r>
            <a:br>
              <a:rPr lang="en-US" dirty="0"/>
            </a:br>
            <a:r>
              <a:rPr lang="en-US" dirty="0"/>
              <a:t>be established sometime after CB release (as customary part of “</a:t>
            </a:r>
            <a:r>
              <a:rPr lang="en-US" dirty="0" err="1"/>
              <a:t>flighting</a:t>
            </a:r>
            <a:r>
              <a:rPr lang="en-US" dirty="0"/>
              <a:t>”)</a:t>
            </a:r>
          </a:p>
          <a:p>
            <a:r>
              <a:rPr lang="en-US" dirty="0"/>
              <a:t>Key innovations include:</a:t>
            </a:r>
          </a:p>
          <a:p>
            <a:pPr lvl="1"/>
            <a:r>
              <a:rPr lang="en-US" dirty="0"/>
              <a:t>Windows Hello for Apps &amp; Microsoft Edge</a:t>
            </a:r>
          </a:p>
          <a:p>
            <a:pPr lvl="1"/>
            <a:r>
              <a:rPr lang="en-US" dirty="0"/>
              <a:t>Windows Ink (integration with apps like Maps, Edge, Office) &amp; developers incorporate Ink functionality into custom apps</a:t>
            </a:r>
          </a:p>
          <a:p>
            <a:pPr lvl="1"/>
            <a:r>
              <a:rPr lang="en-US" dirty="0"/>
              <a:t>Cortana improvements and app collection in the store (over 1,000 Cortana-enabled apps)</a:t>
            </a:r>
          </a:p>
          <a:p>
            <a:pPr lvl="1"/>
            <a:r>
              <a:rPr lang="en-US" dirty="0"/>
              <a:t>UWP apps for Xbox via Unified Windows Store &amp; Xbox One as a dev kit (Windows 10 Anniversary available for Xbox One)</a:t>
            </a:r>
          </a:p>
          <a:p>
            <a:pPr lvl="1"/>
            <a:r>
              <a:rPr lang="en-US" dirty="0"/>
              <a:t>Support for </a:t>
            </a:r>
            <a:r>
              <a:rPr lang="en-US" dirty="0" err="1"/>
              <a:t>Hololens</a:t>
            </a:r>
            <a:endParaRPr lang="en-US" dirty="0"/>
          </a:p>
          <a:p>
            <a:r>
              <a:rPr lang="en-US" dirty="0">
                <a:hlinkClick r:id="rId2"/>
              </a:rPr>
              <a:t>https://blogs.windows.com/windowsexperience/2016/03/30/windows-10-anniversary-update-brings-new-experiences-and-developer-opportunity/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5" y="463799"/>
            <a:ext cx="2958322" cy="19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98" y="374153"/>
            <a:ext cx="9905998" cy="1225820"/>
          </a:xfrm>
        </p:spPr>
        <p:txBody>
          <a:bodyPr/>
          <a:lstStyle/>
          <a:p>
            <a:r>
              <a:rPr lang="en-US" dirty="0" smtClean="0"/>
              <a:t>Windows “</a:t>
            </a:r>
            <a:r>
              <a:rPr lang="en-US" dirty="0" err="1" smtClean="0"/>
              <a:t>Flighting</a:t>
            </a:r>
            <a:r>
              <a:rPr lang="en-US" dirty="0" smtClean="0"/>
              <a:t>”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1710" y="1599973"/>
            <a:ext cx="8035929" cy="1330284"/>
            <a:chOff x="2356658" y="3274"/>
            <a:chExt cx="8035929" cy="1330284"/>
          </a:xfrm>
        </p:grpSpPr>
        <p:sp>
          <p:nvSpPr>
            <p:cNvPr id="27" name="Pentagon 26"/>
            <p:cNvSpPr/>
            <p:nvPr/>
          </p:nvSpPr>
          <p:spPr>
            <a:xfrm rot="10800000">
              <a:off x="2356658" y="327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Pentagon 4"/>
            <p:cNvSpPr/>
            <p:nvPr/>
          </p:nvSpPr>
          <p:spPr>
            <a:xfrm rot="21600000">
              <a:off x="2689229" y="327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68580" rIns="128016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Consumers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/>
                <a:t>Updates installed regularly via Windows Update when they arrive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Large and diverse user base helps drive quality of the OS updates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BYOD devices are up to date &amp; secure</a:t>
              </a:r>
              <a:endParaRPr lang="en-US" sz="14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200" kern="1200" dirty="0"/>
            </a:p>
          </p:txBody>
        </p:sp>
      </p:grpSp>
      <p:sp>
        <p:nvSpPr>
          <p:cNvPr id="18" name="Oval 17"/>
          <p:cNvSpPr/>
          <p:nvPr/>
        </p:nvSpPr>
        <p:spPr>
          <a:xfrm>
            <a:off x="1596568" y="1599973"/>
            <a:ext cx="1330284" cy="1330284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2261710" y="3323223"/>
            <a:ext cx="8035929" cy="1330284"/>
            <a:chOff x="2356658" y="1726524"/>
            <a:chExt cx="8035929" cy="1330284"/>
          </a:xfrm>
        </p:grpSpPr>
        <p:sp>
          <p:nvSpPr>
            <p:cNvPr id="25" name="Pentagon 24"/>
            <p:cNvSpPr/>
            <p:nvPr/>
          </p:nvSpPr>
          <p:spPr>
            <a:xfrm rot="10800000">
              <a:off x="2356658" y="172652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entagon 7"/>
            <p:cNvSpPr/>
            <p:nvPr/>
          </p:nvSpPr>
          <p:spPr>
            <a:xfrm rot="21600000">
              <a:off x="2689229" y="172652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80010" rIns="149352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Business Users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Middle ground between regular new features and stability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Providing the frequent consumer updates combined with IT control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Provides the best choice for the vast majority of business uses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1596568" y="3323223"/>
            <a:ext cx="1330284" cy="1330284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317962" y="5023602"/>
            <a:ext cx="8035929" cy="1554551"/>
            <a:chOff x="2412910" y="3228782"/>
            <a:chExt cx="8035929" cy="1554551"/>
          </a:xfrm>
        </p:grpSpPr>
        <p:sp>
          <p:nvSpPr>
            <p:cNvPr id="23" name="Pentagon 22"/>
            <p:cNvSpPr/>
            <p:nvPr/>
          </p:nvSpPr>
          <p:spPr>
            <a:xfrm rot="10800000">
              <a:off x="2412910" y="3228782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10"/>
            <p:cNvSpPr/>
            <p:nvPr/>
          </p:nvSpPr>
          <p:spPr>
            <a:xfrm rot="21600000">
              <a:off x="2745481" y="3453049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72390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Special Systems </a:t>
              </a:r>
              <a:r>
                <a:rPr lang="en-US" sz="1200" kern="1200" dirty="0"/>
                <a:t>Examples: Air traffic control or emergency rooms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No new features provided outside of long term releases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Regular security updates; control via WSUS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How many existing business systems have been treated in the past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1596568" y="5135736"/>
            <a:ext cx="1330284" cy="133028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3161" t="-4871" r="-839" b="48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0714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74" y="-176409"/>
            <a:ext cx="9905998" cy="1478570"/>
          </a:xfrm>
        </p:spPr>
        <p:txBody>
          <a:bodyPr/>
          <a:lstStyle/>
          <a:p>
            <a:r>
              <a:rPr lang="en-US" dirty="0" smtClean="0"/>
              <a:t>Windows Branching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5633" y="1020056"/>
            <a:ext cx="11287393" cy="358872"/>
          </a:xfrm>
          <a:prstGeom prst="rightArrow">
            <a:avLst>
              <a:gd name="adj1" fmla="val 64285"/>
              <a:gd name="adj2" fmla="val 50000"/>
            </a:avLst>
          </a:prstGeom>
          <a:solidFill>
            <a:srgbClr val="007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 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   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Windows Features over Time</a:t>
            </a:r>
          </a:p>
        </p:txBody>
      </p:sp>
      <p:sp>
        <p:nvSpPr>
          <p:cNvPr id="5" name="Chevron 4"/>
          <p:cNvSpPr/>
          <p:nvPr/>
        </p:nvSpPr>
        <p:spPr>
          <a:xfrm>
            <a:off x="2165334" y="3448294"/>
            <a:ext cx="2395519" cy="308858"/>
          </a:xfrm>
          <a:prstGeom prst="chevron">
            <a:avLst/>
          </a:prstGeom>
          <a:solidFill>
            <a:srgbClr val="388C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20004" y="3449547"/>
            <a:ext cx="1277272" cy="308858"/>
          </a:xfrm>
          <a:prstGeom prst="chevron">
            <a:avLst/>
          </a:prstGeom>
          <a:solidFill>
            <a:srgbClr val="383DF8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849" y="3495744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6083" y="3476376"/>
            <a:ext cx="306701" cy="312029"/>
            <a:chOff x="4248200" y="3112418"/>
            <a:chExt cx="252412" cy="274679"/>
          </a:xfrm>
        </p:grpSpPr>
        <p:sp>
          <p:nvSpPr>
            <p:cNvPr id="11" name="Isosceles Triangle 10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8430" y="3494981"/>
            <a:ext cx="162256" cy="217989"/>
            <a:chOff x="4212055" y="3056185"/>
            <a:chExt cx="216439" cy="366121"/>
          </a:xfrm>
        </p:grpSpPr>
        <p:sp>
          <p:nvSpPr>
            <p:cNvPr id="14" name="Isosceles Triangle 1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84479" y="3495633"/>
            <a:ext cx="162256" cy="217989"/>
            <a:chOff x="4212055" y="3056185"/>
            <a:chExt cx="216439" cy="366121"/>
          </a:xfrm>
        </p:grpSpPr>
        <p:sp>
          <p:nvSpPr>
            <p:cNvPr id="17" name="Isosceles Triangle 1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3327" y="3498208"/>
            <a:ext cx="162256" cy="217989"/>
            <a:chOff x="4212055" y="3056185"/>
            <a:chExt cx="216439" cy="366121"/>
          </a:xfrm>
        </p:grpSpPr>
        <p:sp>
          <p:nvSpPr>
            <p:cNvPr id="20" name="Isosceles Triangle 1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6786" y="3490990"/>
            <a:ext cx="162256" cy="217989"/>
            <a:chOff x="4212055" y="3056185"/>
            <a:chExt cx="216439" cy="366121"/>
          </a:xfrm>
        </p:grpSpPr>
        <p:sp>
          <p:nvSpPr>
            <p:cNvPr id="23" name="Isosceles Triangle 2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2835" y="3491642"/>
            <a:ext cx="162256" cy="217989"/>
            <a:chOff x="4212055" y="3056185"/>
            <a:chExt cx="216439" cy="366121"/>
          </a:xfrm>
        </p:grpSpPr>
        <p:sp>
          <p:nvSpPr>
            <p:cNvPr id="26" name="Isosceles Triangle 2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61682" y="3494218"/>
            <a:ext cx="162256" cy="217989"/>
            <a:chOff x="4212055" y="3056185"/>
            <a:chExt cx="216439" cy="366121"/>
          </a:xfrm>
        </p:grpSpPr>
        <p:sp>
          <p:nvSpPr>
            <p:cNvPr id="29" name="Isosceles Triangle 2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8228" y="3490690"/>
            <a:ext cx="162256" cy="217989"/>
            <a:chOff x="4212055" y="3056185"/>
            <a:chExt cx="216439" cy="366121"/>
          </a:xfrm>
        </p:grpSpPr>
        <p:sp>
          <p:nvSpPr>
            <p:cNvPr id="32" name="Isosceles Triangle 3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34277" y="3491342"/>
            <a:ext cx="162256" cy="217989"/>
            <a:chOff x="4212055" y="3056185"/>
            <a:chExt cx="216439" cy="366121"/>
          </a:xfrm>
        </p:grpSpPr>
        <p:sp>
          <p:nvSpPr>
            <p:cNvPr id="35" name="Isosceles Triangle 3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93124" y="3493918"/>
            <a:ext cx="162256" cy="217989"/>
            <a:chOff x="4212055" y="3056185"/>
            <a:chExt cx="216439" cy="366121"/>
          </a:xfrm>
        </p:grpSpPr>
        <p:sp>
          <p:nvSpPr>
            <p:cNvPr id="38" name="Isosceles Triangle 3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sp>
        <p:nvSpPr>
          <p:cNvPr id="40" name="Hexagon 39"/>
          <p:cNvSpPr/>
          <p:nvPr/>
        </p:nvSpPr>
        <p:spPr>
          <a:xfrm>
            <a:off x="4557703" y="3491453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189814" y="3499862"/>
            <a:ext cx="162256" cy="217989"/>
            <a:chOff x="4212055" y="3056185"/>
            <a:chExt cx="216439" cy="366121"/>
          </a:xfrm>
        </p:grpSpPr>
        <p:sp>
          <p:nvSpPr>
            <p:cNvPr id="42" name="Isosceles Triangle 4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57217" y="2469111"/>
            <a:ext cx="1579872" cy="615553"/>
            <a:chOff x="1947548" y="4214803"/>
            <a:chExt cx="1579872" cy="615553"/>
          </a:xfrm>
        </p:grpSpPr>
        <p:sp>
          <p:nvSpPr>
            <p:cNvPr id="45" name="TextBox 44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XXXX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47" name="Isosceles Triangle 46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49" name="Straight Arrow Connector 48"/>
          <p:cNvCxnSpPr>
            <a:stCxn id="45" idx="1"/>
          </p:cNvCxnSpPr>
          <p:nvPr/>
        </p:nvCxnSpPr>
        <p:spPr>
          <a:xfrm flipH="1">
            <a:off x="1040519" y="2776888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9352" y="3582878"/>
            <a:ext cx="721591" cy="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70817" y="3316815"/>
            <a:ext cx="3362962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“#1”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“Current Branch/Current Branch for Business”</a:t>
            </a:r>
          </a:p>
        </p:txBody>
      </p:sp>
      <p:cxnSp>
        <p:nvCxnSpPr>
          <p:cNvPr id="54" name="Straight Arrow Connector 53"/>
          <p:cNvCxnSpPr>
            <a:stCxn id="55" idx="1"/>
          </p:cNvCxnSpPr>
          <p:nvPr/>
        </p:nvCxnSpPr>
        <p:spPr>
          <a:xfrm flipH="1">
            <a:off x="8106670" y="5411185"/>
            <a:ext cx="373081" cy="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79752" y="5164997"/>
            <a:ext cx="2866017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“#2”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“ Long Term Servicing Branch”</a:t>
            </a:r>
          </a:p>
        </p:txBody>
      </p:sp>
      <p:sp>
        <p:nvSpPr>
          <p:cNvPr id="56" name="Chevron 55"/>
          <p:cNvSpPr/>
          <p:nvPr/>
        </p:nvSpPr>
        <p:spPr>
          <a:xfrm>
            <a:off x="1001389" y="5267336"/>
            <a:ext cx="5948009" cy="308858"/>
          </a:xfrm>
          <a:prstGeom prst="chevron">
            <a:avLst>
              <a:gd name="adj" fmla="val 46905"/>
            </a:avLst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7763301" y="5314326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6809002" y="5258744"/>
            <a:ext cx="966065" cy="308858"/>
          </a:xfrm>
          <a:prstGeom prst="chevron">
            <a:avLst>
              <a:gd name="adj" fmla="val 48458"/>
            </a:avLst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81371" y="5182848"/>
            <a:ext cx="424295" cy="513697"/>
            <a:chOff x="8894223" y="4853104"/>
            <a:chExt cx="424355" cy="513770"/>
          </a:xfrm>
        </p:grpSpPr>
        <p:grpSp>
          <p:nvGrpSpPr>
            <p:cNvPr id="60" name="Group 59"/>
            <p:cNvGrpSpPr/>
            <p:nvPr/>
          </p:nvGrpSpPr>
          <p:grpSpPr>
            <a:xfrm>
              <a:off x="8894223" y="4853104"/>
              <a:ext cx="367537" cy="513770"/>
              <a:chOff x="8796427" y="4863835"/>
              <a:chExt cx="367537" cy="513770"/>
            </a:xfrm>
          </p:grpSpPr>
          <p:sp>
            <p:nvSpPr>
              <p:cNvPr id="64" name="Rectangle 63"/>
              <p:cNvSpPr/>
              <p:nvPr/>
            </p:nvSpPr>
            <p:spPr>
              <a:xfrm rot="3267929">
                <a:off x="8960855" y="5126805"/>
                <a:ext cx="9978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397134">
                <a:off x="8952429" y="4863835"/>
                <a:ext cx="123632" cy="168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3481919">
                <a:off x="8919576" y="5005817"/>
                <a:ext cx="146156" cy="874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6837019">
                <a:off x="8824138" y="5181352"/>
                <a:ext cx="255007" cy="80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8881929" y="5079655"/>
                <a:ext cx="69139" cy="4781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 rot="17718688">
                <a:off x="8686977" y="5018246"/>
                <a:ext cx="414695" cy="195795"/>
                <a:chOff x="7340215" y="5734712"/>
                <a:chExt cx="414695" cy="195795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rot="3881312" flipV="1">
                  <a:off x="7400061" y="5793674"/>
                  <a:ext cx="76987" cy="1966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3881312" flipV="1">
                  <a:off x="7677967" y="5742803"/>
                  <a:ext cx="48202" cy="105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69"/>
              <p:cNvSpPr/>
              <p:nvPr/>
            </p:nvSpPr>
            <p:spPr>
              <a:xfrm rot="6837019">
                <a:off x="8861195" y="5208914"/>
                <a:ext cx="225370" cy="11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9056099" y="5075264"/>
                <a:ext cx="61913" cy="4087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903690" y="5092271"/>
                <a:ext cx="90488" cy="404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008517" y="5107419"/>
                <a:ext cx="44295" cy="696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 rot="6959652">
                <a:off x="8862837" y="5039072"/>
                <a:ext cx="418629" cy="183624"/>
                <a:chOff x="7398460" y="5734712"/>
                <a:chExt cx="418629" cy="183624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14640348" flipH="1">
                  <a:off x="7440215" y="5819960"/>
                  <a:ext cx="56621" cy="140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14640348" flipH="1">
                  <a:off x="7701897" y="5703794"/>
                  <a:ext cx="62490" cy="1678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1" name="Straight Connector 60"/>
            <p:cNvCxnSpPr/>
            <p:nvPr/>
          </p:nvCxnSpPr>
          <p:spPr>
            <a:xfrm>
              <a:off x="9150792" y="5106712"/>
              <a:ext cx="44494" cy="21487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159359" y="5107501"/>
              <a:ext cx="100903" cy="120581"/>
            </a:xfrm>
            <a:prstGeom prst="line">
              <a:avLst/>
            </a:prstGeom>
            <a:ln w="222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153218" y="5101263"/>
              <a:ext cx="165360" cy="9686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56083" y="5273404"/>
            <a:ext cx="306701" cy="312029"/>
            <a:chOff x="4248200" y="3112418"/>
            <a:chExt cx="252412" cy="274679"/>
          </a:xfrm>
        </p:grpSpPr>
        <p:sp>
          <p:nvSpPr>
            <p:cNvPr id="86" name="Isosceles Triangle 85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44752" y="5315486"/>
            <a:ext cx="162256" cy="217989"/>
            <a:chOff x="4212055" y="3056185"/>
            <a:chExt cx="216439" cy="366121"/>
          </a:xfrm>
        </p:grpSpPr>
        <p:sp>
          <p:nvSpPr>
            <p:cNvPr id="89" name="Isosceles Triangle 8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60800" y="5316138"/>
            <a:ext cx="162256" cy="217989"/>
            <a:chOff x="4212055" y="3056185"/>
            <a:chExt cx="216439" cy="366121"/>
          </a:xfrm>
        </p:grpSpPr>
        <p:sp>
          <p:nvSpPr>
            <p:cNvPr id="92" name="Isosceles Triangle 9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819648" y="5318714"/>
            <a:ext cx="162256" cy="217989"/>
            <a:chOff x="4212055" y="3056185"/>
            <a:chExt cx="216439" cy="366121"/>
          </a:xfrm>
        </p:grpSpPr>
        <p:sp>
          <p:nvSpPr>
            <p:cNvPr id="95" name="Isosceles Triangle 9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363991" y="5315783"/>
            <a:ext cx="162256" cy="217989"/>
            <a:chOff x="4212055" y="3056185"/>
            <a:chExt cx="216439" cy="366121"/>
          </a:xfrm>
        </p:grpSpPr>
        <p:sp>
          <p:nvSpPr>
            <p:cNvPr id="98" name="Isosceles Triangle 9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080040" y="5316435"/>
            <a:ext cx="162256" cy="217989"/>
            <a:chOff x="4212055" y="3056185"/>
            <a:chExt cx="216439" cy="366121"/>
          </a:xfrm>
        </p:grpSpPr>
        <p:sp>
          <p:nvSpPr>
            <p:cNvPr id="101" name="Isosceles Triangle 10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8887" y="5319011"/>
            <a:ext cx="162256" cy="217989"/>
            <a:chOff x="4212055" y="3056185"/>
            <a:chExt cx="216439" cy="366121"/>
          </a:xfrm>
        </p:grpSpPr>
        <p:sp>
          <p:nvSpPr>
            <p:cNvPr id="104" name="Isosceles Triangle 10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173239" y="5315723"/>
            <a:ext cx="162256" cy="217989"/>
            <a:chOff x="4212055" y="3056185"/>
            <a:chExt cx="216439" cy="366121"/>
          </a:xfrm>
        </p:grpSpPr>
        <p:sp>
          <p:nvSpPr>
            <p:cNvPr id="107" name="Isosceles Triangle 10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9287" y="5316375"/>
            <a:ext cx="162256" cy="217989"/>
            <a:chOff x="4212055" y="3056185"/>
            <a:chExt cx="216439" cy="366121"/>
          </a:xfrm>
        </p:grpSpPr>
        <p:sp>
          <p:nvSpPr>
            <p:cNvPr id="110" name="Isosceles Triangle 10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448135" y="5318950"/>
            <a:ext cx="162256" cy="217989"/>
            <a:chOff x="4212055" y="3056185"/>
            <a:chExt cx="216439" cy="366121"/>
          </a:xfrm>
        </p:grpSpPr>
        <p:sp>
          <p:nvSpPr>
            <p:cNvPr id="113" name="Isosceles Triangle 11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992478" y="5316020"/>
            <a:ext cx="162256" cy="217989"/>
            <a:chOff x="4212055" y="3056185"/>
            <a:chExt cx="216439" cy="366121"/>
          </a:xfrm>
        </p:grpSpPr>
        <p:sp>
          <p:nvSpPr>
            <p:cNvPr id="116" name="Isosceles Triangle 11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8526" y="5316672"/>
            <a:ext cx="162256" cy="217989"/>
            <a:chOff x="4212055" y="3056185"/>
            <a:chExt cx="216439" cy="366121"/>
          </a:xfrm>
        </p:grpSpPr>
        <p:sp>
          <p:nvSpPr>
            <p:cNvPr id="119" name="Isosceles Triangle 11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67374" y="5319248"/>
            <a:ext cx="162256" cy="217989"/>
            <a:chOff x="4212055" y="3056185"/>
            <a:chExt cx="216439" cy="366121"/>
          </a:xfrm>
        </p:grpSpPr>
        <p:sp>
          <p:nvSpPr>
            <p:cNvPr id="122" name="Isosceles Triangle 12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842523" y="5305289"/>
            <a:ext cx="162256" cy="217989"/>
            <a:chOff x="4212055" y="3056185"/>
            <a:chExt cx="216439" cy="366121"/>
          </a:xfrm>
        </p:grpSpPr>
        <p:sp>
          <p:nvSpPr>
            <p:cNvPr id="125" name="Isosceles Triangle 12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558572" y="5305941"/>
            <a:ext cx="162256" cy="217989"/>
            <a:chOff x="4212055" y="3056185"/>
            <a:chExt cx="216439" cy="366121"/>
          </a:xfrm>
        </p:grpSpPr>
        <p:sp>
          <p:nvSpPr>
            <p:cNvPr id="128" name="Isosceles Triangle 12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117420" y="5308518"/>
            <a:ext cx="162256" cy="217989"/>
            <a:chOff x="4212055" y="3056185"/>
            <a:chExt cx="216439" cy="366121"/>
          </a:xfrm>
        </p:grpSpPr>
        <p:sp>
          <p:nvSpPr>
            <p:cNvPr id="131" name="Isosceles Triangle 13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661763" y="5305586"/>
            <a:ext cx="162256" cy="217989"/>
            <a:chOff x="4212055" y="3056185"/>
            <a:chExt cx="216439" cy="366121"/>
          </a:xfrm>
        </p:grpSpPr>
        <p:sp>
          <p:nvSpPr>
            <p:cNvPr id="134" name="Isosceles Triangle 13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77810" y="5306238"/>
            <a:ext cx="162256" cy="217989"/>
            <a:chOff x="4212055" y="3056185"/>
            <a:chExt cx="216439" cy="366121"/>
          </a:xfrm>
        </p:grpSpPr>
        <p:sp>
          <p:nvSpPr>
            <p:cNvPr id="137" name="Isosceles Triangle 13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936658" y="5308815"/>
            <a:ext cx="162256" cy="217989"/>
            <a:chOff x="4212055" y="3056185"/>
            <a:chExt cx="216439" cy="366121"/>
          </a:xfrm>
        </p:grpSpPr>
        <p:sp>
          <p:nvSpPr>
            <p:cNvPr id="140" name="Isosceles Triangle 13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87058" y="5306179"/>
            <a:ext cx="162256" cy="217989"/>
            <a:chOff x="4212055" y="3056185"/>
            <a:chExt cx="216439" cy="366121"/>
          </a:xfrm>
        </p:grpSpPr>
        <p:sp>
          <p:nvSpPr>
            <p:cNvPr id="143" name="Isosceles Triangle 14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101445" y="5329650"/>
            <a:ext cx="162256" cy="217989"/>
            <a:chOff x="4212055" y="3056185"/>
            <a:chExt cx="216439" cy="366121"/>
          </a:xfrm>
        </p:grpSpPr>
        <p:sp>
          <p:nvSpPr>
            <p:cNvPr id="146" name="Isosceles Triangle 14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376341" y="5332878"/>
            <a:ext cx="162256" cy="217989"/>
            <a:chOff x="4212055" y="3056185"/>
            <a:chExt cx="216439" cy="366121"/>
          </a:xfrm>
        </p:grpSpPr>
        <p:sp>
          <p:nvSpPr>
            <p:cNvPr id="149" name="Isosceles Triangle 14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463191" y="5315139"/>
            <a:ext cx="162256" cy="217989"/>
            <a:chOff x="4212055" y="3056185"/>
            <a:chExt cx="216439" cy="366121"/>
          </a:xfrm>
        </p:grpSpPr>
        <p:sp>
          <p:nvSpPr>
            <p:cNvPr id="152" name="Isosceles Triangle 15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012475" y="3457826"/>
            <a:ext cx="409951" cy="298615"/>
            <a:chOff x="4179406" y="3119216"/>
            <a:chExt cx="337385" cy="262871"/>
          </a:xfrm>
        </p:grpSpPr>
        <p:sp>
          <p:nvSpPr>
            <p:cNvPr id="155" name="Isosceles Triangle 154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9406" y="3192431"/>
              <a:ext cx="337385" cy="18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CBB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642419" y="4257615"/>
            <a:ext cx="1579872" cy="615553"/>
            <a:chOff x="1947548" y="4214803"/>
            <a:chExt cx="1579872" cy="615553"/>
          </a:xfrm>
        </p:grpSpPr>
        <p:sp>
          <p:nvSpPr>
            <p:cNvPr id="158" name="TextBox 157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ZZZZ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160" name="Isosceles Triangle 159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162" name="Straight Arrow Connector 161"/>
          <p:cNvCxnSpPr>
            <a:stCxn id="158" idx="1"/>
          </p:cNvCxnSpPr>
          <p:nvPr/>
        </p:nvCxnSpPr>
        <p:spPr>
          <a:xfrm flipH="1">
            <a:off x="1025721" y="4565392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457098" y="3849450"/>
            <a:ext cx="397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“#1” two to three times per year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775067" y="5770594"/>
            <a:ext cx="400406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“#2” every two to three years</a:t>
            </a:r>
            <a:b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(Two to three times per decade)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67374" y="1480948"/>
            <a:ext cx="7435652" cy="1446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: A Cumulative Upgrade package that updates a Windows 10 instance with the latest new features, experiences and capabilities on to, as well as components of previously released servicing updates.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/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</a:br>
            <a:endParaRPr kumimoji="0" 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 Packages are also what is used to install Windows 10 on previous versions of Windows, or devices with no OS.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040518" y="6133913"/>
            <a:ext cx="5340229" cy="597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79259" tIns="143407" rIns="179259" bIns="143407" rtlCol="0">
            <a:spAutoFit/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TechNet Library Topic: </a:t>
            </a:r>
            <a:r>
              <a:rPr kumimoji="0" lang="en-US" sz="980" b="1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Windows 10 servicing options for updates &amp; upgrades</a:t>
            </a: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/>
            </a:r>
            <a:b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http://aka.ms/windows10servicing</a:t>
            </a:r>
          </a:p>
        </p:txBody>
      </p:sp>
    </p:spTree>
    <p:extLst>
      <p:ext uri="{BB962C8B-B14F-4D97-AF65-F5344CB8AC3E}">
        <p14:creationId xmlns:p14="http://schemas.microsoft.com/office/powerpoint/2010/main" val="36423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363</TotalTime>
  <Words>1318</Words>
  <Application>Microsoft Office PowerPoint</Application>
  <PresentationFormat>Widescreen</PresentationFormat>
  <Paragraphs>197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Trebuchet MS</vt:lpstr>
      <vt:lpstr>Tw Cen MT</vt:lpstr>
      <vt:lpstr>Circuit</vt:lpstr>
      <vt:lpstr>//Build – The Good Parts</vt:lpstr>
      <vt:lpstr>Top ANNOUCEMENTS At //Build/</vt:lpstr>
      <vt:lpstr>Desktop App Converter</vt:lpstr>
      <vt:lpstr>Xamarin – Oh Hell Yeah!</vt:lpstr>
      <vt:lpstr>Office</vt:lpstr>
      <vt:lpstr>Bash On Windows</vt:lpstr>
      <vt:lpstr>Windows 10 Anniversary </vt:lpstr>
      <vt:lpstr>Windows “Flighting” </vt:lpstr>
      <vt:lpstr>Windows Branching</vt:lpstr>
      <vt:lpstr>Digital Ink</vt:lpstr>
      <vt:lpstr>Bots &amp; Conversation</vt:lpstr>
      <vt:lpstr>Bot CodING DEMO</vt:lpstr>
      <vt:lpstr>XBox Dev Mode</vt:lpstr>
      <vt:lpstr>IoT announcements</vt:lpstr>
      <vt:lpstr>Hololens</vt:lpstr>
      <vt:lpstr>.NET CORE</vt:lpstr>
      <vt:lpstr>Service Fabric</vt:lpstr>
      <vt:lpstr>Microsoft Cognitive Services</vt:lpstr>
      <vt:lpstr>Cognitive Services Demo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57</cp:revision>
  <dcterms:created xsi:type="dcterms:W3CDTF">2016-04-14T23:29:54Z</dcterms:created>
  <dcterms:modified xsi:type="dcterms:W3CDTF">2016-05-06T02:17:06Z</dcterms:modified>
</cp:coreProperties>
</file>